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350" r:id="rId3"/>
    <p:sldId id="259" r:id="rId4"/>
    <p:sldId id="320" r:id="rId5"/>
    <p:sldId id="321" r:id="rId6"/>
    <p:sldId id="322" r:id="rId7"/>
    <p:sldId id="324" r:id="rId8"/>
    <p:sldId id="325" r:id="rId9"/>
    <p:sldId id="351" r:id="rId10"/>
    <p:sldId id="337" r:id="rId11"/>
    <p:sldId id="349" r:id="rId12"/>
    <p:sldId id="328" r:id="rId13"/>
    <p:sldId id="326" r:id="rId14"/>
    <p:sldId id="327" r:id="rId15"/>
    <p:sldId id="329" r:id="rId16"/>
    <p:sldId id="330" r:id="rId17"/>
    <p:sldId id="331" r:id="rId18"/>
    <p:sldId id="332" r:id="rId19"/>
    <p:sldId id="333" r:id="rId20"/>
    <p:sldId id="334" r:id="rId21"/>
    <p:sldId id="336" r:id="rId22"/>
    <p:sldId id="277" r:id="rId23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7">
          <p15:clr>
            <a:srgbClr val="A4A3A4"/>
          </p15:clr>
        </p15:guide>
        <p15:guide id="2" pos="6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946E"/>
    <a:srgbClr val="FF8549"/>
    <a:srgbClr val="563E94"/>
    <a:srgbClr val="786A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3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0" y="84"/>
      </p:cViewPr>
      <p:guideLst>
        <p:guide orient="horz" pos="507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新人文宋 65W" panose="00020600040101010101" pitchFamily="18" charset="-122"/>
              <a:ea typeface="汉仪新人文宋 65W" panose="00020600040101010101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汉仪新人文宋 65W" panose="00020600040101010101" pitchFamily="18" charset="-122"/>
              </a:rPr>
              <a:t>2023-11-03</a:t>
            </a:fld>
            <a:endParaRPr lang="zh-CN" altLang="en-US">
              <a:latin typeface="汉仪新人文宋 65W" panose="00020600040101010101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新人文宋 65W" panose="00020600040101010101" pitchFamily="18" charset="-122"/>
              <a:ea typeface="汉仪新人文宋 65W" panose="00020600040101010101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汉仪新人文宋 65W" panose="00020600040101010101" pitchFamily="18" charset="-122"/>
              </a:rPr>
              <a:t>‹#›</a:t>
            </a:fld>
            <a:endParaRPr lang="zh-CN" altLang="en-US">
              <a:latin typeface="汉仪新人文宋 65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新人文宋 65W" panose="00020600040101010101" pitchFamily="18" charset="-122"/>
                <a:ea typeface="汉仪新人文宋 65W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新人文宋 65W" panose="00020600040101010101" pitchFamily="18" charset="-122"/>
                <a:ea typeface="汉仪新人文宋 65W" panose="00020600040101010101" pitchFamily="18" charset="-122"/>
              </a:defRPr>
            </a:lvl1pPr>
          </a:lstStyle>
          <a:p>
            <a:fld id="{D2545100-6265-4D14-B7D9-AF45A6607F2B}" type="datetimeFigureOut">
              <a:rPr lang="zh-CN" altLang="en-US" smtClean="0"/>
              <a:t>2023-11-03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新人文宋 65W" panose="00020600040101010101" pitchFamily="18" charset="-122"/>
                <a:ea typeface="汉仪新人文宋 65W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新人文宋 65W" panose="00020600040101010101" pitchFamily="18" charset="-122"/>
                <a:ea typeface="汉仪新人文宋 65W" panose="00020600040101010101" pitchFamily="18" charset="-122"/>
              </a:defRPr>
            </a:lvl1pPr>
          </a:lstStyle>
          <a:p>
            <a:fld id="{92B097F2-7E91-4B62-9D6D-BA4C26C495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新人文宋 65W" panose="00020600040101010101" pitchFamily="18" charset="-122"/>
        <a:ea typeface="汉仪新人文宋 65W" panose="00020600040101010101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新人文宋 65W" panose="00020600040101010101" pitchFamily="18" charset="-122"/>
        <a:ea typeface="汉仪新人文宋 65W" panose="00020600040101010101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新人文宋 65W" panose="00020600040101010101" pitchFamily="18" charset="-122"/>
        <a:ea typeface="汉仪新人文宋 65W" panose="00020600040101010101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新人文宋 65W" panose="00020600040101010101" pitchFamily="18" charset="-122"/>
        <a:ea typeface="汉仪新人文宋 65W" panose="00020600040101010101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新人文宋 65W" panose="00020600040101010101" pitchFamily="18" charset="-122"/>
        <a:ea typeface="汉仪新人文宋 65W" panose="00020600040101010101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484882"/>
            <a:ext cx="12192000" cy="373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147921" y="974836"/>
            <a:ext cx="373117" cy="37311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47921" y="-450414"/>
            <a:ext cx="1028459" cy="10284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同心圆 9"/>
          <p:cNvSpPr/>
          <p:nvPr userDrawn="1"/>
        </p:nvSpPr>
        <p:spPr>
          <a:xfrm>
            <a:off x="603841" y="863975"/>
            <a:ext cx="221722" cy="221722"/>
          </a:xfrm>
          <a:prstGeom prst="donut">
            <a:avLst>
              <a:gd name="adj" fmla="val 107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364429"/>
            <a:ext cx="825563" cy="4272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360731" y="391887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69C15AFD-83D9-6648-B3F8-19B02851E25C}" type="slidenum">
              <a:rPr kumimoji="1" lang="zh-CN" altLang="en-US" b="0" i="0" smtClean="0">
                <a:solidFill>
                  <a:schemeClr val="bg1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‹#›</a:t>
            </a:fld>
            <a:endParaRPr kumimoji="1" lang="zh-CN" altLang="en-US" b="0" i="0" dirty="0">
              <a:solidFill>
                <a:schemeClr val="bg1"/>
              </a:soli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新人文宋 65W" panose="00020600040101010101" pitchFamily="18" charset="-122"/>
          <a:ea typeface="汉仪新人文宋 65W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汉仪新人文宋 65W" panose="00020600040101010101" pitchFamily="18" charset="-122"/>
          <a:ea typeface="汉仪新人文宋 65W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新人文宋 65W" panose="00020600040101010101" pitchFamily="18" charset="-122"/>
          <a:ea typeface="汉仪新人文宋 65W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汉仪新人文宋 65W" panose="00020600040101010101" pitchFamily="18" charset="-122"/>
          <a:ea typeface="汉仪新人文宋 65W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新人文宋 65W" panose="00020600040101010101" pitchFamily="18" charset="-122"/>
          <a:ea typeface="汉仪新人文宋 65W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新人文宋 65W" panose="00020600040101010101" pitchFamily="18" charset="-122"/>
          <a:ea typeface="汉仪新人文宋 65W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750589" y="2318801"/>
            <a:ext cx="9758680" cy="1106805"/>
            <a:chOff x="1924628" y="2321004"/>
            <a:chExt cx="9758680" cy="1106805"/>
          </a:xfrm>
        </p:grpSpPr>
        <p:sp>
          <p:nvSpPr>
            <p:cNvPr id="12" name="文本框 11"/>
            <p:cNvSpPr txBox="1"/>
            <p:nvPr/>
          </p:nvSpPr>
          <p:spPr>
            <a:xfrm flipH="1">
              <a:off x="1924628" y="2321004"/>
              <a:ext cx="975868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6600" b="1" dirty="0">
                  <a:solidFill>
                    <a:schemeClr val="accent5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汉仪晓波美妍体W" panose="00020600040101010101" pitchFamily="18" charset="-122"/>
                </a:rPr>
                <a:t>中国古乐器展览问答系统</a:t>
              </a:r>
              <a:endParaRPr lang="en-US" altLang="zh-CN" sz="6600" b="1" dirty="0">
                <a:solidFill>
                  <a:schemeClr val="accent5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汉仪晓波美妍体W" panose="00020600040101010101" pitchFamily="18" charset="-122"/>
              </a:endParaRPr>
            </a:p>
          </p:txBody>
        </p:sp>
        <p:cxnSp>
          <p:nvCxnSpPr>
            <p:cNvPr id="3" name="直线连接符 2"/>
            <p:cNvCxnSpPr/>
            <p:nvPr/>
          </p:nvCxnSpPr>
          <p:spPr>
            <a:xfrm>
              <a:off x="3069020" y="2662713"/>
              <a:ext cx="0" cy="6201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/>
            <p:nvPr/>
          </p:nvCxnSpPr>
          <p:spPr>
            <a:xfrm>
              <a:off x="4335516" y="2662713"/>
              <a:ext cx="0" cy="6201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/>
            <p:cNvCxnSpPr/>
            <p:nvPr/>
          </p:nvCxnSpPr>
          <p:spPr>
            <a:xfrm>
              <a:off x="5654564" y="2662713"/>
              <a:ext cx="0" cy="6201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/>
            <p:nvPr/>
          </p:nvCxnSpPr>
          <p:spPr>
            <a:xfrm>
              <a:off x="6973613" y="2662713"/>
              <a:ext cx="0" cy="6201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9"/>
            <p:cNvCxnSpPr/>
            <p:nvPr/>
          </p:nvCxnSpPr>
          <p:spPr>
            <a:xfrm>
              <a:off x="8198068" y="2662713"/>
              <a:ext cx="0" cy="6201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/>
            <p:nvPr/>
          </p:nvCxnSpPr>
          <p:spPr>
            <a:xfrm>
              <a:off x="9506606" y="2662713"/>
              <a:ext cx="0" cy="6201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3121570" y="4367647"/>
            <a:ext cx="6011918" cy="5570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18205" y="4384692"/>
            <a:ext cx="5012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刘梓旋</a:t>
            </a:r>
            <a:r>
              <a:rPr kumimoji="1" lang="en-US" altLang="zh-CN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kumimoji="1"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揭心怡</a:t>
            </a:r>
            <a:r>
              <a:rPr kumimoji="1" lang="en-US" altLang="zh-CN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kumimoji="1"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高悦帆</a:t>
            </a:r>
            <a:r>
              <a:rPr kumimoji="1" lang="en-US" altLang="zh-CN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kumimoji="1"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赵清璐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484882"/>
            <a:ext cx="12192000" cy="373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73269" y="428357"/>
            <a:ext cx="1313792" cy="13137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284990" y="3784974"/>
            <a:ext cx="2458184" cy="24581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同心圆 32"/>
          <p:cNvSpPr/>
          <p:nvPr/>
        </p:nvSpPr>
        <p:spPr>
          <a:xfrm>
            <a:off x="2138157" y="498062"/>
            <a:ext cx="756824" cy="756824"/>
          </a:xfrm>
          <a:prstGeom prst="don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  <p:bldP spid="15" grpId="0" animBg="1"/>
      <p:bldP spid="32" grpId="0" animBg="1"/>
      <p:bldP spid="3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654050" y="1669415"/>
            <a:ext cx="10370185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12160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旗黑-60S" panose="00020600040101010101" pitchFamily="18" charset="-122"/>
                <a:ea typeface="汉仪旗黑-60S" panose="00020600040101010101" pitchFamily="18" charset="-122"/>
                <a:cs typeface="+mn-ea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  <a:sym typeface="汉仪晓波美妍体W" panose="00020600040101010101" pitchFamily="18" charset="-122"/>
              </a:rPr>
              <a:t>Django是基于MVC模型的pythonweb开发框架，其中项目与应用的创建以及每个文件之间的联动，尤其是路由映射分发的知识，都是需要静下心花时间去钻研和搞懂的。</a:t>
            </a: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142240" y="1039495"/>
            <a:ext cx="872680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Django</a:t>
            </a: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框架环境配置与搭建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揭心怡</a:t>
            </a:r>
            <a:r>
              <a:rPr lang="en-US" alt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  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 Regular" panose="020B0500000000000000" pitchFamily="34" charset="-128"/>
              <a:ea typeface="宋体" panose="02010600030101010101" pitchFamily="2" charset="-122"/>
              <a:cs typeface="汉仪晓波美妍体W" panose="00020600040101010101" pitchFamily="18" charset="-122"/>
              <a:sym typeface="汉仪晓波美妍体W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6223" y="344544"/>
            <a:ext cx="29273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5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第三周项目完成情况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5" y="2730500"/>
            <a:ext cx="5607050" cy="2063750"/>
          </a:xfrm>
          <a:prstGeom prst="rect">
            <a:avLst/>
          </a:prstGeom>
        </p:spPr>
      </p:pic>
      <p:pic>
        <p:nvPicPr>
          <p:cNvPr id="30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185" y="2730500"/>
            <a:ext cx="5505450" cy="27622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713740" y="1639570"/>
            <a:ext cx="10370185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12160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旗黑-60S" panose="00020600040101010101" pitchFamily="18" charset="-122"/>
                <a:ea typeface="汉仪旗黑-60S" panose="00020600040101010101" pitchFamily="18" charset="-122"/>
                <a:cs typeface="+mn-ea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  <a:sym typeface="汉仪晓波美妍体W" panose="00020600040101010101" pitchFamily="18" charset="-122"/>
              </a:rPr>
              <a:t>整理neo4j的增删改查、pytho后台操作增删改查语句</a:t>
            </a: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142240" y="1039495"/>
            <a:ext cx="872680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python实现增删改查操作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高悦帆</a:t>
            </a:r>
            <a:r>
              <a:rPr lang="en-US" alt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  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 Regular" panose="020B0500000000000000" pitchFamily="34" charset="-128"/>
              <a:ea typeface="宋体" panose="02010600030101010101" pitchFamily="2" charset="-122"/>
              <a:cs typeface="汉仪晓波美妍体W" panose="00020600040101010101" pitchFamily="18" charset="-122"/>
              <a:sym typeface="汉仪晓波美妍体W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6223" y="344544"/>
            <a:ext cx="29273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5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第三周项目完成情况</a:t>
            </a:r>
          </a:p>
        </p:txBody>
      </p:sp>
      <p:pic>
        <p:nvPicPr>
          <p:cNvPr id="28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0" y="2209165"/>
            <a:ext cx="7007225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142240" y="1039495"/>
            <a:ext cx="872680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相关数据补充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刘梓旋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  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 Regular" panose="020B0500000000000000" pitchFamily="34" charset="-128"/>
              <a:ea typeface="宋体" panose="02010600030101010101" pitchFamily="2" charset="-122"/>
              <a:cs typeface="汉仪晓波美妍体W" panose="00020600040101010101" pitchFamily="18" charset="-122"/>
              <a:sym typeface="汉仪晓波美妍体W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6223" y="344544"/>
            <a:ext cx="29273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5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第三周项目完成情况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95" y="3077845"/>
            <a:ext cx="5633085" cy="2478405"/>
          </a:xfrm>
          <a:prstGeom prst="rect">
            <a:avLst/>
          </a:prstGeom>
        </p:spPr>
      </p:pic>
      <p:sp>
        <p:nvSpPr>
          <p:cNvPr id="6" name="1"/>
          <p:cNvSpPr txBox="1">
            <a:spLocks noChangeArrowheads="1"/>
          </p:cNvSpPr>
          <p:nvPr/>
        </p:nvSpPr>
        <p:spPr bwMode="auto">
          <a:xfrm>
            <a:off x="654050" y="1669415"/>
            <a:ext cx="10370185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12160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旗黑-60S" panose="00020600040101010101" pitchFamily="18" charset="-122"/>
                <a:ea typeface="汉仪旗黑-60S" panose="00020600040101010101" pitchFamily="18" charset="-122"/>
                <a:cs typeface="+mn-ea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  <a:sym typeface="汉仪晓波美妍体W" panose="00020600040101010101" pitchFamily="18" charset="-122"/>
              </a:rPr>
              <a:t>补充图片数据，使游览者可以对展品进行一个概览，问答后返回的结果不仅仅是单调的文字，而是图文相结合的形式。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720" y="2991485"/>
            <a:ext cx="5440680" cy="305054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654050" y="1669415"/>
            <a:ext cx="10370185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12160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旗黑-60S" panose="00020600040101010101" pitchFamily="18" charset="-122"/>
                <a:ea typeface="汉仪旗黑-60S" panose="00020600040101010101" pitchFamily="18" charset="-122"/>
                <a:cs typeface="+mn-ea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  <a:sym typeface="汉仪晓波美妍体W" panose="00020600040101010101" pitchFamily="18" charset="-122"/>
              </a:rPr>
              <a:t>使用echarts进行数据库可视化，编辑初步前端页面，研究echarts与python、数据库的接口，遇到并解决了很多相关django框架的问题</a:t>
            </a: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142240" y="1039495"/>
            <a:ext cx="872680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neo4j数据库通过echart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s</a:t>
            </a:r>
            <a:r>
              <a:rPr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返回到前端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高悦帆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  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 Regular" panose="020B0500000000000000" pitchFamily="34" charset="-128"/>
              <a:ea typeface="宋体" panose="02010600030101010101" pitchFamily="2" charset="-122"/>
              <a:cs typeface="汉仪晓波美妍体W" panose="00020600040101010101" pitchFamily="18" charset="-122"/>
              <a:sym typeface="汉仪晓波美妍体W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6223" y="344544"/>
            <a:ext cx="29273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5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第四周项目完成情况</a:t>
            </a:r>
          </a:p>
        </p:txBody>
      </p:sp>
      <p:pic>
        <p:nvPicPr>
          <p:cNvPr id="3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" y="2592705"/>
            <a:ext cx="5441315" cy="3655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315" y="2708910"/>
            <a:ext cx="6022340" cy="3729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654050" y="1669415"/>
            <a:ext cx="10370185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12160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旗黑-60S" panose="00020600040101010101" pitchFamily="18" charset="-122"/>
                <a:ea typeface="汉仪旗黑-60S" panose="00020600040101010101" pitchFamily="18" charset="-122"/>
                <a:cs typeface="+mn-ea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  <a:sym typeface="汉仪晓波美妍体W" panose="00020600040101010101" pitchFamily="18" charset="-122"/>
              </a:rPr>
              <a:t>数据可以通过前端输入，查询结果返回到前端</a:t>
            </a: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142240" y="1039495"/>
            <a:ext cx="872680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Django连接html和python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揭心怡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  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 Regular" panose="020B0500000000000000" pitchFamily="34" charset="-128"/>
              <a:ea typeface="宋体" panose="02010600030101010101" pitchFamily="2" charset="-122"/>
              <a:cs typeface="汉仪晓波美妍体W" panose="00020600040101010101" pitchFamily="18" charset="-122"/>
              <a:sym typeface="汉仪晓波美妍体W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6223" y="344544"/>
            <a:ext cx="29273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5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第四周项目完成情况</a:t>
            </a:r>
          </a:p>
        </p:txBody>
      </p:sp>
      <p:pic>
        <p:nvPicPr>
          <p:cNvPr id="3" name="图片 2" descr="0c1eb94305b9e7adfbe143ab47f5e1f"/>
          <p:cNvPicPr>
            <a:picLocks noChangeAspect="1"/>
          </p:cNvPicPr>
          <p:nvPr/>
        </p:nvPicPr>
        <p:blipFill>
          <a:blip r:embed="rId2"/>
          <a:srcRect b="72696"/>
          <a:stretch>
            <a:fillRect/>
          </a:stretch>
        </p:blipFill>
        <p:spPr>
          <a:xfrm>
            <a:off x="733425" y="2765425"/>
            <a:ext cx="10446385" cy="1604645"/>
          </a:xfrm>
          <a:prstGeom prst="rect">
            <a:avLst/>
          </a:prstGeom>
        </p:spPr>
      </p:pic>
      <p:pic>
        <p:nvPicPr>
          <p:cNvPr id="17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4556125"/>
            <a:ext cx="6729730" cy="15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70" y="2887345"/>
            <a:ext cx="3602990" cy="3262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654050" y="1669415"/>
            <a:ext cx="10370185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12160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旗黑-60S" panose="00020600040101010101" pitchFamily="18" charset="-122"/>
                <a:ea typeface="汉仪旗黑-60S" panose="00020600040101010101" pitchFamily="18" charset="-122"/>
                <a:cs typeface="+mn-ea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  <a:sym typeface="汉仪晓波美妍体W" panose="00020600040101010101" pitchFamily="18" charset="-122"/>
              </a:rPr>
              <a:t>利用spline在线3d工具，制作首页的交互组件，实现鼠标移动可以对Museum物体进行操作功能。制定整体网页色调基础。</a:t>
            </a: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142240" y="1039495"/>
            <a:ext cx="872680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前端页面的美化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刘梓旋</a:t>
            </a:r>
            <a:r>
              <a:rPr lang="en-US" alt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</a:t>
            </a:r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赵清璐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  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 Regular" panose="020B0500000000000000" pitchFamily="34" charset="-128"/>
              <a:ea typeface="宋体" panose="02010600030101010101" pitchFamily="2" charset="-122"/>
              <a:cs typeface="汉仪晓波美妍体W" panose="00020600040101010101" pitchFamily="18" charset="-122"/>
              <a:sym typeface="汉仪晓波美妍体W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6223" y="344544"/>
            <a:ext cx="29273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5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第四周项目完成情况</a:t>
            </a:r>
          </a:p>
        </p:txBody>
      </p:sp>
      <p:pic>
        <p:nvPicPr>
          <p:cNvPr id="19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2730500"/>
            <a:ext cx="6448425" cy="321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621665" y="1538605"/>
            <a:ext cx="10370185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12160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旗黑-60S" panose="00020600040101010101" pitchFamily="18" charset="-122"/>
                <a:ea typeface="汉仪旗黑-60S" panose="00020600040101010101" pitchFamily="18" charset="-122"/>
                <a:cs typeface="+mn-ea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  <a:sym typeface="汉仪晓波美妍体W" panose="00020600040101010101" pitchFamily="18" charset="-122"/>
              </a:rPr>
              <a:t>完善python后台实现，在添加结点、删除结点时更新字典文档，后台已经实现（但在django框架中由于文档权限未能实现）</a:t>
            </a: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142240" y="1039495"/>
            <a:ext cx="872680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前端实现增删改查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高悦帆</a:t>
            </a:r>
            <a:endParaRPr 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 Regular" panose="020B0500000000000000" pitchFamily="34" charset="-128"/>
              <a:ea typeface="宋体" panose="02010600030101010101" pitchFamily="2" charset="-122"/>
              <a:cs typeface="汉仪晓波美妍体W" panose="00020600040101010101" pitchFamily="18" charset="-122"/>
              <a:sym typeface="汉仪晓波美妍体W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6223" y="344544"/>
            <a:ext cx="29273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5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第五周项目完成情况</a:t>
            </a:r>
          </a:p>
        </p:txBody>
      </p:sp>
      <p:pic>
        <p:nvPicPr>
          <p:cNvPr id="5" name="图片 2"/>
          <p:cNvPicPr>
            <a:picLocks noChangeAspect="1"/>
          </p:cNvPicPr>
          <p:nvPr/>
        </p:nvPicPr>
        <p:blipFill>
          <a:blip r:embed="rId2"/>
          <a:srcRect l="5932" t="5894" r="2893" b="62060"/>
          <a:stretch>
            <a:fillRect/>
          </a:stretch>
        </p:blipFill>
        <p:spPr>
          <a:xfrm>
            <a:off x="4212590" y="2103120"/>
            <a:ext cx="7470775" cy="168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图片 38" descr="de760d2d627b2ab750e9d8a95b531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3295650"/>
            <a:ext cx="5668010" cy="316103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654050" y="1669415"/>
            <a:ext cx="10370185" cy="184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12160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旗黑-60S" panose="00020600040101010101" pitchFamily="18" charset="-122"/>
                <a:ea typeface="汉仪旗黑-60S" panose="00020600040101010101" pitchFamily="18" charset="-122"/>
                <a:cs typeface="+mn-ea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  <a:sym typeface="汉仪晓波美妍体W" panose="00020600040101010101" pitchFamily="18" charset="-122"/>
              </a:rPr>
              <a:t>由于要返回多个答案，因此返回结果不能返回简单的字符串，需要用json格式封装数据，在数据传输时，get和post的方法对数据返回有不同的处理，因此遇到了很多很多很多很多很多的困难；除此之外，由于返回的结果有图片和超链接，涉及到url的编码问题，以及字符串无法拼接的问题，因此花费了巨量的时间。</a:t>
            </a: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142240" y="1039495"/>
            <a:ext cx="872680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Ajax实现无重新加载返回问题答案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揭心怡</a:t>
            </a:r>
            <a:endParaRPr 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 Regular" panose="020B0500000000000000" pitchFamily="34" charset="-128"/>
              <a:ea typeface="宋体" panose="02010600030101010101" pitchFamily="2" charset="-122"/>
              <a:cs typeface="汉仪晓波美妍体W" panose="00020600040101010101" pitchFamily="18" charset="-122"/>
              <a:sym typeface="汉仪晓波美妍体W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6223" y="344544"/>
            <a:ext cx="29273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5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第五周项目完成情况</a:t>
            </a:r>
          </a:p>
        </p:txBody>
      </p:sp>
      <p:pic>
        <p:nvPicPr>
          <p:cNvPr id="36" name="图片 3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4050" y="3653790"/>
            <a:ext cx="3841115" cy="2782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图片 3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1" r="1359"/>
          <a:stretch>
            <a:fillRect/>
          </a:stretch>
        </p:blipFill>
        <p:spPr>
          <a:xfrm>
            <a:off x="4563110" y="3794125"/>
            <a:ext cx="4917440" cy="2502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654050" y="1669415"/>
            <a:ext cx="10370185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12160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旗黑-60S" panose="00020600040101010101" pitchFamily="18" charset="-122"/>
                <a:ea typeface="汉仪旗黑-60S" panose="00020600040101010101" pitchFamily="18" charset="-122"/>
                <a:cs typeface="+mn-ea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  <a:sym typeface="汉仪晓波美妍体W" panose="00020600040101010101" pitchFamily="18" charset="-122"/>
              </a:rPr>
              <a:t>首页设计，查询页面设计，系统登录页面，管理员对neo4j操作页面的美化。</a:t>
            </a:r>
          </a:p>
          <a:p>
            <a:r>
              <a:rPr lang="zh-CN" altLang="en-US" sz="20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  <a:sym typeface="汉仪晓波美妍体W" panose="00020600040101010101" pitchFamily="18" charset="-122"/>
              </a:rPr>
              <a:t>解决了网页自适应的问题</a:t>
            </a: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142240" y="1039495"/>
            <a:ext cx="872680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系统网页总体设计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刘梓旋</a:t>
            </a:r>
            <a:endParaRPr 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 Regular" panose="020B0500000000000000" pitchFamily="34" charset="-128"/>
              <a:ea typeface="宋体" panose="02010600030101010101" pitchFamily="2" charset="-122"/>
              <a:cs typeface="汉仪晓波美妍体W" panose="00020600040101010101" pitchFamily="18" charset="-122"/>
              <a:sym typeface="汉仪晓波美妍体W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6223" y="344544"/>
            <a:ext cx="29273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5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第五周项目完成情况</a:t>
            </a:r>
          </a:p>
        </p:txBody>
      </p:sp>
      <p:pic>
        <p:nvPicPr>
          <p:cNvPr id="20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0" y="3112135"/>
            <a:ext cx="2825750" cy="144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783" y="2253298"/>
            <a:ext cx="3137535" cy="1938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775" y="4340225"/>
            <a:ext cx="4296410" cy="204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50" y="4600575"/>
            <a:ext cx="4083050" cy="1779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654050" y="1669415"/>
            <a:ext cx="10370185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12160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旗黑-60S" panose="00020600040101010101" pitchFamily="18" charset="-122"/>
                <a:ea typeface="汉仪旗黑-60S" panose="00020600040101010101" pitchFamily="18" charset="-122"/>
                <a:cs typeface="+mn-ea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  <a:sym typeface="汉仪晓波美妍体W" panose="00020600040101010101" pitchFamily="18" charset="-122"/>
              </a:rPr>
              <a:t>增添了中间件，判断是否登录，利用session为管理员设置权限，系统未登录时，不可以进入neo4j的增删改查页面，会返回管理员登录页面，登出式权限释放。</a:t>
            </a: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142240" y="1039495"/>
            <a:ext cx="872680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管理员权限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刘梓旋</a:t>
            </a:r>
            <a:endParaRPr 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 Regular" panose="020B0500000000000000" pitchFamily="34" charset="-128"/>
              <a:ea typeface="宋体" panose="02010600030101010101" pitchFamily="2" charset="-122"/>
              <a:cs typeface="汉仪晓波美妍体W" panose="00020600040101010101" pitchFamily="18" charset="-122"/>
              <a:sym typeface="汉仪晓波美妍体W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6223" y="344544"/>
            <a:ext cx="29273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5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第五周项目完成情况</a:t>
            </a:r>
          </a:p>
        </p:txBody>
      </p:sp>
      <p:pic>
        <p:nvPicPr>
          <p:cNvPr id="25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" y="2891155"/>
            <a:ext cx="4652645" cy="27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165" y="2891155"/>
            <a:ext cx="4953635" cy="2914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1074261" y="2122049"/>
            <a:ext cx="3978402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12160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旗黑-60S" panose="00020600040101010101" pitchFamily="18" charset="-122"/>
                <a:ea typeface="汉仪旗黑-60S" panose="00020600040101010101" pitchFamily="18" charset="-122"/>
                <a:cs typeface="+mn-ea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 dirty="0">
              <a:latin typeface="Source Han Sans CN Regular" panose="020B0500000000000000" pitchFamily="34" charset="-128"/>
              <a:ea typeface="Source Han Sans CN Regular" panose="020B0500000000000000" pitchFamily="34" charset="-128"/>
              <a:sym typeface="汉仪晓波美妍体W" panose="00020600040101010101" pitchFamily="18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16223" y="344544"/>
            <a:ext cx="2014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5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初步设计思路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39" y="131643"/>
            <a:ext cx="7642947" cy="453453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12" y="4479457"/>
            <a:ext cx="6648450" cy="15811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654050" y="1669415"/>
            <a:ext cx="10370185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12160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旗黑-60S" panose="00020600040101010101" pitchFamily="18" charset="-122"/>
                <a:ea typeface="汉仪旗黑-60S" panose="00020600040101010101" pitchFamily="18" charset="-122"/>
                <a:cs typeface="+mn-ea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  <a:sym typeface="汉仪晓波美妍体W" panose="00020600040101010101" pitchFamily="18" charset="-122"/>
              </a:rPr>
              <a:t>查询出来的图片进行轮播操作。</a:t>
            </a: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314325" y="991235"/>
            <a:ext cx="872680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查询结果返回页面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赵清璐</a:t>
            </a:r>
            <a:endParaRPr 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 Regular" panose="020B0500000000000000" pitchFamily="34" charset="-128"/>
              <a:ea typeface="宋体" panose="02010600030101010101" pitchFamily="2" charset="-122"/>
              <a:cs typeface="汉仪晓波美妍体W" panose="00020600040101010101" pitchFamily="18" charset="-122"/>
              <a:sym typeface="汉仪晓波美妍体W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6223" y="344544"/>
            <a:ext cx="29273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5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第五周项目完成情况</a:t>
            </a:r>
          </a:p>
        </p:txBody>
      </p:sp>
      <p:pic>
        <p:nvPicPr>
          <p:cNvPr id="4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2317115"/>
            <a:ext cx="5996940" cy="320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654050" y="1669415"/>
            <a:ext cx="10370185" cy="600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12160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旗黑-60S" panose="00020600040101010101" pitchFamily="18" charset="-122"/>
                <a:ea typeface="汉仪旗黑-60S" panose="00020600040101010101" pitchFamily="18" charset="-122"/>
                <a:cs typeface="+mn-ea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数据搜集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高悦帆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赵清璐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    </a:t>
            </a:r>
            <a:r>
              <a:rPr 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相关数据补充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刘梓旋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 </a:t>
            </a:r>
          </a:p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数据导入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neo4j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数据库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高悦帆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刘梓旋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   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python</a:t>
            </a:r>
            <a:r>
              <a:rPr 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连接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Neo4j-</a:t>
            </a:r>
            <a:r>
              <a:rPr 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揭心怡</a:t>
            </a:r>
          </a:p>
          <a:p>
            <a:r>
              <a:rPr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定义问句模板</a:t>
            </a:r>
            <a:r>
              <a:rPr 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，问句关键词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高悦帆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赵清璐</a:t>
            </a:r>
          </a:p>
          <a:p>
            <a:r>
              <a:rPr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问句分词，编写问句分析的代码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刘梓旋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 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揭心怡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</a:t>
            </a:r>
            <a:r>
              <a:rPr 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高悦帆</a:t>
            </a:r>
          </a:p>
          <a:p>
            <a:r>
              <a:rPr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python实现对问句的查询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揭心怡</a:t>
            </a:r>
            <a:r>
              <a:rPr lang="en-US" alt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</a:t>
            </a:r>
            <a:r>
              <a:rPr 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刘梓旋</a:t>
            </a:r>
          </a:p>
          <a:p>
            <a:r>
              <a:rPr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neo4j数据库通过echart返回到前端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高悦帆</a:t>
            </a:r>
            <a:r>
              <a:rPr lang="en-US" alt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  </a:t>
            </a:r>
            <a:r>
              <a:rPr 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前端实现增删改查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高悦帆</a:t>
            </a:r>
          </a:p>
          <a:p>
            <a:r>
              <a:rPr 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Django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框架环境配置与搭建、</a:t>
            </a:r>
            <a:r>
              <a:rPr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连接html和python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揭心怡</a:t>
            </a:r>
          </a:p>
          <a:p>
            <a:r>
              <a:rPr 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系统网页总体设计、添加管理员权限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刘梓旋</a:t>
            </a:r>
            <a:r>
              <a:rPr lang="en-US" alt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 </a:t>
            </a:r>
            <a:endParaRPr lang="zh-CN" sz="20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 Regular" panose="020B0500000000000000" pitchFamily="34" charset="-128"/>
              <a:ea typeface="宋体" panose="02010600030101010101" pitchFamily="2" charset="-122"/>
              <a:cs typeface="汉仪晓波美妍体W" panose="00020600040101010101" pitchFamily="18" charset="-122"/>
              <a:sym typeface="汉仪晓波美妍体W" panose="00020600040101010101" pitchFamily="18" charset="-122"/>
            </a:endParaRPr>
          </a:p>
          <a:p>
            <a:r>
              <a:rPr 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前端页面的美化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刘梓旋</a:t>
            </a:r>
            <a:r>
              <a:rPr lang="en-US" alt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</a:t>
            </a:r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赵清璐</a:t>
            </a:r>
            <a:r>
              <a:rPr lang="en-US" alt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 </a:t>
            </a:r>
            <a:r>
              <a:rPr 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查询结果返回页面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赵清璐</a:t>
            </a:r>
            <a:endParaRPr lang="zh-CN" altLang="en-US" sz="20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 Regular" panose="020B0500000000000000" pitchFamily="34" charset="-128"/>
              <a:ea typeface="宋体" panose="02010600030101010101" pitchFamily="2" charset="-122"/>
              <a:cs typeface="汉仪晓波美妍体W" panose="00020600040101010101" pitchFamily="18" charset="-122"/>
              <a:sym typeface="汉仪晓波美妍体W" panose="00020600040101010101" pitchFamily="18" charset="-122"/>
            </a:endParaRPr>
          </a:p>
          <a:p>
            <a:r>
              <a:rPr 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Ajax实现无重新加载返回问题答案以及系统测试校对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揭心怡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 Regular" panose="020B0500000000000000" pitchFamily="34" charset="-128"/>
              <a:ea typeface="宋体" panose="02010600030101010101" pitchFamily="2" charset="-122"/>
              <a:cs typeface="汉仪晓波美妍体W" panose="00020600040101010101" pitchFamily="18" charset="-122"/>
              <a:sym typeface="汉仪晓波美妍体W" panose="00020600040101010101" pitchFamily="18" charset="-122"/>
            </a:endParaRPr>
          </a:p>
          <a:p>
            <a:endParaRPr 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 Regular" panose="020B0500000000000000" pitchFamily="34" charset="-128"/>
              <a:ea typeface="宋体" panose="02010600030101010101" pitchFamily="2" charset="-122"/>
              <a:cs typeface="汉仪晓波美妍体W" panose="00020600040101010101" pitchFamily="18" charset="-122"/>
              <a:sym typeface="汉仪晓波美妍体W" panose="00020600040101010101" pitchFamily="18" charset="-122"/>
            </a:endParaRPr>
          </a:p>
          <a:p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 Regular" panose="020B0500000000000000" pitchFamily="34" charset="-128"/>
              <a:ea typeface="宋体" panose="02010600030101010101" pitchFamily="2" charset="-122"/>
              <a:cs typeface="汉仪晓波美妍体W" panose="00020600040101010101" pitchFamily="18" charset="-122"/>
              <a:sym typeface="汉仪晓波美妍体W" panose="00020600040101010101" pitchFamily="18" charset="-122"/>
            </a:endParaRPr>
          </a:p>
          <a:p>
            <a:endParaRPr lang="zh-CN" altLang="en-US" sz="2000" dirty="0">
              <a:latin typeface="Source Han Sans CN Regular" panose="020B0500000000000000" pitchFamily="34" charset="-128"/>
              <a:ea typeface="Source Han Sans CN Regular" panose="020B0500000000000000" pitchFamily="34" charset="-128"/>
              <a:sym typeface="汉仪晓波美妍体W" panose="00020600040101010101" pitchFamily="18" charset="-122"/>
            </a:endParaRP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314325" y="991235"/>
            <a:ext cx="872680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项目分工总结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16223" y="344544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5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项目分工总览</a:t>
            </a:r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750589" y="2318801"/>
            <a:ext cx="8753881" cy="1106805"/>
            <a:chOff x="1924628" y="2321004"/>
            <a:chExt cx="8753881" cy="1106805"/>
          </a:xfrm>
        </p:grpSpPr>
        <p:sp>
          <p:nvSpPr>
            <p:cNvPr id="12" name="文本框 11"/>
            <p:cNvSpPr txBox="1"/>
            <p:nvPr/>
          </p:nvSpPr>
          <p:spPr>
            <a:xfrm flipH="1">
              <a:off x="1924628" y="2321004"/>
              <a:ext cx="8753881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6600" b="1" dirty="0">
                  <a:solidFill>
                    <a:schemeClr val="accent5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汉仪晓波美妍体W" panose="00020600040101010101" pitchFamily="18" charset="-122"/>
                </a:rPr>
                <a:t>感谢聆听</a:t>
              </a:r>
              <a:endParaRPr lang="en-US" altLang="zh-CN" sz="6600" b="1" dirty="0">
                <a:solidFill>
                  <a:schemeClr val="accent5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汉仪晓波美妍体W" panose="00020600040101010101" pitchFamily="18" charset="-122"/>
              </a:endParaRPr>
            </a:p>
          </p:txBody>
        </p:sp>
        <p:cxnSp>
          <p:nvCxnSpPr>
            <p:cNvPr id="3" name="直线连接符 2"/>
            <p:cNvCxnSpPr/>
            <p:nvPr/>
          </p:nvCxnSpPr>
          <p:spPr>
            <a:xfrm>
              <a:off x="3069020" y="2662713"/>
              <a:ext cx="0" cy="6201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/>
            <p:nvPr/>
          </p:nvCxnSpPr>
          <p:spPr>
            <a:xfrm>
              <a:off x="4335516" y="2662713"/>
              <a:ext cx="0" cy="6201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/>
            <p:cNvCxnSpPr/>
            <p:nvPr/>
          </p:nvCxnSpPr>
          <p:spPr>
            <a:xfrm>
              <a:off x="5654564" y="2662713"/>
              <a:ext cx="0" cy="6201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/>
            <p:nvPr/>
          </p:nvCxnSpPr>
          <p:spPr>
            <a:xfrm>
              <a:off x="6973613" y="2662713"/>
              <a:ext cx="0" cy="6201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9"/>
            <p:cNvCxnSpPr/>
            <p:nvPr/>
          </p:nvCxnSpPr>
          <p:spPr>
            <a:xfrm>
              <a:off x="8198068" y="2662713"/>
              <a:ext cx="0" cy="6201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/>
            <p:nvPr/>
          </p:nvCxnSpPr>
          <p:spPr>
            <a:xfrm>
              <a:off x="9506606" y="2662713"/>
              <a:ext cx="0" cy="6201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3309290" y="4366912"/>
            <a:ext cx="5636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GRADUATION DEFENSE THESIS</a:t>
            </a:r>
            <a:endParaRPr kumimoji="1" lang="zh-CN" altLang="en-US" sz="28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484882"/>
            <a:ext cx="12192000" cy="373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73269" y="428357"/>
            <a:ext cx="1313792" cy="13137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284990" y="3784974"/>
            <a:ext cx="2458184" cy="24581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同心圆 32"/>
          <p:cNvSpPr/>
          <p:nvPr/>
        </p:nvSpPr>
        <p:spPr>
          <a:xfrm>
            <a:off x="2138157" y="498062"/>
            <a:ext cx="756824" cy="756824"/>
          </a:xfrm>
          <a:prstGeom prst="don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1074261" y="2122049"/>
            <a:ext cx="3978402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12160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旗黑-60S" panose="00020600040101010101" pitchFamily="18" charset="-122"/>
                <a:ea typeface="汉仪旗黑-60S" panose="00020600040101010101" pitchFamily="18" charset="-122"/>
                <a:cs typeface="+mn-ea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 dirty="0">
              <a:latin typeface="Source Han Sans CN Regular" panose="020B0500000000000000" pitchFamily="34" charset="-128"/>
              <a:ea typeface="Source Han Sans CN Regular" panose="020B0500000000000000" pitchFamily="34" charset="-128"/>
              <a:sym typeface="汉仪晓波美妍体W" panose="00020600040101010101" pitchFamily="18" charset="-122"/>
            </a:endParaRP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142240" y="1039495"/>
            <a:ext cx="454406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数据搜集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高悦帆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赵清璐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16223" y="344544"/>
            <a:ext cx="29273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5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第一周项目完成情况</a:t>
            </a: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" y="1676400"/>
            <a:ext cx="9632950" cy="333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0" y="5013960"/>
            <a:ext cx="1209675" cy="139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576435" y="1245870"/>
            <a:ext cx="2425700" cy="40195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87600" y="5264785"/>
            <a:ext cx="6817995" cy="895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/>
              <a:t>23个展品，46条数据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1074261" y="2122049"/>
            <a:ext cx="3978402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12160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旗黑-60S" panose="00020600040101010101" pitchFamily="18" charset="-122"/>
                <a:ea typeface="汉仪旗黑-60S" panose="00020600040101010101" pitchFamily="18" charset="-122"/>
                <a:cs typeface="+mn-ea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 dirty="0">
              <a:latin typeface="Source Han Sans CN Regular" panose="020B0500000000000000" pitchFamily="34" charset="-128"/>
              <a:ea typeface="Source Han Sans CN Regular" panose="020B0500000000000000" pitchFamily="34" charset="-128"/>
              <a:sym typeface="汉仪晓波美妍体W" panose="00020600040101010101" pitchFamily="18" charset="-122"/>
            </a:endParaRP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142240" y="1039495"/>
            <a:ext cx="763841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数据导入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neo4j</a:t>
            </a: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数据库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高悦帆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刘梓旋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16223" y="344544"/>
            <a:ext cx="29273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5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第一周项目完成情况</a:t>
            </a:r>
          </a:p>
        </p:txBody>
      </p:sp>
      <p:pic>
        <p:nvPicPr>
          <p:cNvPr id="6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7535" y="1765935"/>
            <a:ext cx="7389495" cy="417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38520" y="2284730"/>
            <a:ext cx="6253480" cy="29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1074261" y="2122049"/>
            <a:ext cx="3978402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12160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旗黑-60S" panose="00020600040101010101" pitchFamily="18" charset="-122"/>
                <a:ea typeface="汉仪旗黑-60S" panose="00020600040101010101" pitchFamily="18" charset="-122"/>
                <a:cs typeface="+mn-ea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 dirty="0">
              <a:latin typeface="Source Han Sans CN Regular" panose="020B0500000000000000" pitchFamily="34" charset="-128"/>
              <a:ea typeface="Source Han Sans CN Regular" panose="020B0500000000000000" pitchFamily="34" charset="-128"/>
              <a:sym typeface="汉仪晓波美妍体W" panose="00020600040101010101" pitchFamily="18" charset="-122"/>
            </a:endParaRP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142240" y="1039495"/>
            <a:ext cx="763841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python</a:t>
            </a:r>
            <a:r>
              <a:rPr 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连接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Neo4j-</a:t>
            </a:r>
            <a:r>
              <a:rPr 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揭心怡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16223" y="344544"/>
            <a:ext cx="29273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5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第一周项目完成情况</a:t>
            </a:r>
          </a:p>
        </p:txBody>
      </p:sp>
      <p:pic>
        <p:nvPicPr>
          <p:cNvPr id="8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05" y="1765935"/>
            <a:ext cx="5108575" cy="319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695" y="1765935"/>
            <a:ext cx="6750050" cy="1701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870" y="4007485"/>
            <a:ext cx="6997700" cy="18288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654050" y="1669415"/>
            <a:ext cx="10370185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12160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旗黑-60S" panose="00020600040101010101" pitchFamily="18" charset="-122"/>
                <a:ea typeface="汉仪旗黑-60S" panose="00020600040101010101" pitchFamily="18" charset="-122"/>
                <a:cs typeface="+mn-ea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  <a:sym typeface="汉仪晓波美妍体W" panose="00020600040101010101" pitchFamily="18" charset="-122"/>
              </a:rPr>
              <a:t>制定了三大类问题模板，分别是针对古乐器展品信息进行查询，</a:t>
            </a:r>
          </a:p>
          <a:p>
            <a:r>
              <a:rPr lang="zh-CN" altLang="en-US" sz="20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  <a:sym typeface="汉仪晓波美妍体W" panose="00020600040101010101" pitchFamily="18" charset="-122"/>
              </a:rPr>
              <a:t>古乐器相关博物馆查询以及古乐器相关题字人、制造人进行查询。</a:t>
            </a: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142240" y="1039495"/>
            <a:ext cx="763841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定义问句模板</a:t>
            </a:r>
            <a:r>
              <a:rPr 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，问句关键词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高悦帆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赵清璐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16223" y="344544"/>
            <a:ext cx="29273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5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第二周项目完成情况</a:t>
            </a:r>
          </a:p>
        </p:txBody>
      </p:sp>
      <p:pic>
        <p:nvPicPr>
          <p:cNvPr id="9" name="图片 9" descr="b8792d3327d87237ba9210c38c310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5" y="2849245"/>
            <a:ext cx="4826000" cy="3436620"/>
          </a:xfrm>
          <a:prstGeom prst="rect">
            <a:avLst/>
          </a:prstGeom>
        </p:spPr>
      </p:pic>
      <p:pic>
        <p:nvPicPr>
          <p:cNvPr id="13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890" y="3350260"/>
            <a:ext cx="5202555" cy="2798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654050" y="1669415"/>
            <a:ext cx="10370185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12160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旗黑-60S" panose="00020600040101010101" pitchFamily="18" charset="-122"/>
                <a:ea typeface="汉仪旗黑-60S" panose="00020600040101010101" pitchFamily="18" charset="-122"/>
                <a:cs typeface="+mn-ea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  <a:sym typeface="汉仪晓波美妍体W" panose="00020600040101010101" pitchFamily="18" charset="-122"/>
              </a:rPr>
              <a:t>对用户输入问句进行jieba分词，以及将输入问句与模板关键词匹配函数</a:t>
            </a: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142240" y="1039495"/>
            <a:ext cx="872680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问句分词，编写问句分析的代码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刘梓旋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 </a:t>
            </a:r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揭心怡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</a:t>
            </a:r>
            <a:r>
              <a:rPr 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高悦帆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 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 Regular" panose="020B0500000000000000" pitchFamily="34" charset="-128"/>
              <a:ea typeface="宋体" panose="02010600030101010101" pitchFamily="2" charset="-122"/>
              <a:cs typeface="汉仪晓波美妍体W" panose="00020600040101010101" pitchFamily="18" charset="-122"/>
              <a:sym typeface="汉仪晓波美妍体W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6223" y="344544"/>
            <a:ext cx="29273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5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第二周项目完成情况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0" y="2324735"/>
            <a:ext cx="1056005" cy="1654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560" y="2181860"/>
            <a:ext cx="4271645" cy="663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560" y="2895600"/>
            <a:ext cx="6394450" cy="2806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90" y="5810250"/>
            <a:ext cx="8978900" cy="539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90" y="3999230"/>
            <a:ext cx="3276600" cy="16827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6223" y="344544"/>
            <a:ext cx="2319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5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进一步调整需求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969" y="3375025"/>
            <a:ext cx="6330018" cy="29457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118745"/>
            <a:ext cx="7368548" cy="5497280"/>
          </a:xfrm>
          <a:prstGeom prst="rect">
            <a:avLst/>
          </a:prstGeom>
        </p:spPr>
      </p:pic>
      <p:sp>
        <p:nvSpPr>
          <p:cNvPr id="7" name="1"/>
          <p:cNvSpPr txBox="1">
            <a:spLocks noChangeArrowheads="1"/>
          </p:cNvSpPr>
          <p:nvPr/>
        </p:nvSpPr>
        <p:spPr bwMode="auto">
          <a:xfrm>
            <a:off x="3873879" y="2089381"/>
            <a:ext cx="872680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  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 Regular" panose="020B0500000000000000" pitchFamily="34" charset="-128"/>
              <a:ea typeface="宋体" panose="02010600030101010101" pitchFamily="2" charset="-122"/>
              <a:cs typeface="汉仪晓波美妍体W" panose="00020600040101010101" pitchFamily="18" charset="-122"/>
              <a:sym typeface="汉仪晓波美妍体W" panose="00020600040101010101" pitchFamily="18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654050" y="1669415"/>
            <a:ext cx="10370185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R="0" lvl="0" indent="0" defTabSz="12160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旗黑-60S" panose="00020600040101010101" pitchFamily="18" charset="-122"/>
                <a:ea typeface="汉仪旗黑-60S" panose="00020600040101010101" pitchFamily="18" charset="-122"/>
                <a:cs typeface="+mn-ea"/>
              </a:defRPr>
            </a:lvl1pPr>
            <a:lvl2pPr marL="742950" indent="-28575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>
                <a:latin typeface="Source Han Sans CN Regular" panose="020B0500000000000000" pitchFamily="34" charset="-128"/>
                <a:ea typeface="Source Han Sans CN Regular" panose="020B0500000000000000" pitchFamily="34" charset="-128"/>
                <a:sym typeface="汉仪晓波美妍体W" panose="00020600040101010101" pitchFamily="18" charset="-122"/>
              </a:rPr>
              <a:t>在python中输入问句，分词后匹配模板规则，找到对应的neo4j查询语句，在数据库中进行查询结果，并返回给python。在python中实现问答功能。</a:t>
            </a:r>
          </a:p>
        </p:txBody>
      </p:sp>
      <p:sp>
        <p:nvSpPr>
          <p:cNvPr id="23" name="1"/>
          <p:cNvSpPr txBox="1">
            <a:spLocks noChangeArrowheads="1"/>
          </p:cNvSpPr>
          <p:nvPr/>
        </p:nvSpPr>
        <p:spPr bwMode="auto">
          <a:xfrm>
            <a:off x="142240" y="1039495"/>
            <a:ext cx="872680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python实现对问句的查询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-</a:t>
            </a:r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揭心怡</a:t>
            </a:r>
            <a:r>
              <a:rPr lang="en-US" alt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</a:t>
            </a:r>
            <a:r>
              <a:rPr 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刘梓旋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Regular" panose="020B0500000000000000" pitchFamily="34" charset="-128"/>
                <a:ea typeface="宋体" panose="02010600030101010101" pitchFamily="2" charset="-122"/>
                <a:cs typeface="汉仪晓波美妍体W" panose="00020600040101010101" pitchFamily="18" charset="-122"/>
                <a:sym typeface="汉仪晓波美妍体W" panose="00020600040101010101" pitchFamily="18" charset="-122"/>
              </a:rPr>
              <a:t>     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 Regular" panose="020B0500000000000000" pitchFamily="34" charset="-128"/>
              <a:ea typeface="宋体" panose="02010600030101010101" pitchFamily="2" charset="-122"/>
              <a:cs typeface="汉仪晓波美妍体W" panose="00020600040101010101" pitchFamily="18" charset="-122"/>
              <a:sym typeface="汉仪晓波美妍体W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6223" y="344544"/>
            <a:ext cx="29273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accent5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第三周项目完成情况</a:t>
            </a:r>
          </a:p>
        </p:txBody>
      </p:sp>
      <p:pic>
        <p:nvPicPr>
          <p:cNvPr id="15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2730500"/>
            <a:ext cx="6603365" cy="265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" y="5497830"/>
            <a:ext cx="4505960" cy="87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7d4b930-2f37-40c5-a317-9f35f5f32555"/>
  <p:tag name="COMMONDATA" val="eyJjb3VudCI6MTMsImhkaWQiOiJkYTM2Yzg1YjIxMjQ2YjdhYjc4YzU5Mjc4NjVkZDdmOCIsInVzZXJDb3VudCI6MTN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25,&quot;width&quot;:461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330,&quot;width&quot;:382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471,&quot;width&quot;:7919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625,&quot;width&quot;:9848}"/>
</p:tagLst>
</file>

<file path=ppt/theme/theme1.xml><?xml version="1.0" encoding="utf-8"?>
<a:theme xmlns:a="http://schemas.openxmlformats.org/drawingml/2006/main" name="Office 主题">
  <a:themeElements>
    <a:clrScheme name="自定义 3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63E94"/>
      </a:accent1>
      <a:accent2>
        <a:srgbClr val="FF8548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新人文宋 65W"/>
        <a:ea typeface=""/>
        <a:cs typeface=""/>
        <a:font script="Jpan" typeface="ＭＳ Ｐゴシック"/>
        <a:font script="Hang" typeface="맑은 고딕"/>
        <a:font script="Hans" typeface="汉仪新人文宋 6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新人文宋 65W"/>
        <a:ea typeface=""/>
        <a:cs typeface=""/>
        <a:font script="Jpan" typeface="ＭＳ Ｐゴシック"/>
        <a:font script="Hang" typeface="맑은 고딕"/>
        <a:font script="Hans" typeface="汉仪新人文宋 65W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新人文宋 65W"/>
        <a:ea typeface=""/>
        <a:cs typeface=""/>
        <a:font script="Jpan" typeface="游ゴシック"/>
        <a:font script="Hang" typeface="맑은 고딕"/>
        <a:font script="Hans" typeface="汉仪新人文宋 65W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新人文宋 6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新人文宋 65W"/>
        <a:ea typeface=""/>
        <a:cs typeface=""/>
        <a:font script="Jpan" typeface="ＭＳ Ｐゴシック"/>
        <a:font script="Hang" typeface="맑은 고딕"/>
        <a:font script="Hans" typeface="汉仪新人文宋 65W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814</Words>
  <Application>Microsoft Office PowerPoint</Application>
  <PresentationFormat>宽屏</PresentationFormat>
  <Paragraphs>71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Source Han Sans CN Bold</vt:lpstr>
      <vt:lpstr>Source Han Sans CN Regular</vt:lpstr>
      <vt:lpstr>汉仪新人文宋 65W</vt:lpstr>
      <vt:lpstr>思源黑体 CN Bold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· jessie</cp:lastModifiedBy>
  <cp:revision>34</cp:revision>
  <dcterms:created xsi:type="dcterms:W3CDTF">2021-11-17T15:25:00Z</dcterms:created>
  <dcterms:modified xsi:type="dcterms:W3CDTF">2023-11-03T09:00:22Z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7A62FCD3EA2C4E3090C7C2D4EA3487AC</vt:lpwstr>
  </property>
  <property fmtid="{D5CDD505-2E9C-101B-9397-08002B2CF9AE}" pid="3" name="KSOProductBuildVer">
    <vt:lpwstr>2052-11.1.0.12763</vt:lpwstr>
  </property>
  <property fmtid="{D5CDD505-2E9C-101B-9397-08002B2CF9AE}" pid="4" name="KSOTemplateUUID">
    <vt:lpwstr>v1.0_mb_svOWT3HNQp8dzr4Ra6xSIA==</vt:lpwstr>
  </property>
</Properties>
</file>